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60" r:id="rId2"/>
    <p:sldId id="259" r:id="rId3"/>
    <p:sldId id="261" r:id="rId4"/>
    <p:sldId id="257" r:id="rId5"/>
    <p:sldId id="262" r:id="rId6"/>
    <p:sldId id="263" r:id="rId7"/>
    <p:sldId id="265" r:id="rId8"/>
    <p:sldId id="264" r:id="rId9"/>
    <p:sldId id="268" r:id="rId10"/>
    <p:sldId id="269" r:id="rId11"/>
    <p:sldId id="270" r:id="rId12"/>
    <p:sldId id="282" r:id="rId13"/>
    <p:sldId id="281" r:id="rId14"/>
    <p:sldId id="283" r:id="rId15"/>
    <p:sldId id="284" r:id="rId16"/>
    <p:sldId id="280" r:id="rId17"/>
    <p:sldId id="271" r:id="rId18"/>
    <p:sldId id="272" r:id="rId19"/>
    <p:sldId id="277" r:id="rId20"/>
    <p:sldId id="285" r:id="rId21"/>
    <p:sldId id="278" r:id="rId22"/>
    <p:sldId id="279" r:id="rId23"/>
    <p:sldId id="25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phia@MentalHealth.local" initials="S" lastIdx="1" clrIdx="0">
    <p:extLst>
      <p:ext uri="{19B8F6BF-5375-455C-9EA6-DF929625EA0E}">
        <p15:presenceInfo xmlns:p15="http://schemas.microsoft.com/office/powerpoint/2012/main" userId="S-1-5-21-1909319709-934985317-3375676194-11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/>
    <p:restoredTop sz="57494" autoAdjust="0"/>
  </p:normalViewPr>
  <p:slideViewPr>
    <p:cSldViewPr snapToGrid="0" snapToObjects="1">
      <p:cViewPr varScale="1">
        <p:scale>
          <a:sx n="72" d="100"/>
          <a:sy n="72" d="100"/>
        </p:scale>
        <p:origin x="13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7C29FD-6E77-4510-82B3-86A4C10DE0F9}" type="datetimeFigureOut">
              <a:rPr lang="en-NZ" smtClean="0"/>
              <a:t>7/06/2018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A37FF-B993-40B3-ABCC-932604F3120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50856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890321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414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08755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22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111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87418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40555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8457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27883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763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99492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03763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A37FF-B993-40B3-ABCC-932604F31201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47994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24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68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5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95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6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1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26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5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53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60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B2EFCD-06D3-8C49-9D0A-61473DB70583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8290-739E-7B44-A3A8-EDEDCF88A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77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3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7800" y="5594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9088290-739E-7B44-A3A8-EDEDCF88A39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281057"/>
            <a:ext cx="12192000" cy="5769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243" y="6400208"/>
            <a:ext cx="2071757" cy="355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467930"/>
            <a:ext cx="2438400" cy="22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77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Rounded MT Bold" charset="0"/>
          <a:ea typeface="Arial Rounded MT Bold" charset="0"/>
          <a:cs typeface="Arial Rounded MT Bol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Arial Rounded MT Bold" charset="0"/>
          <a:cs typeface="Arial Rounded MT Bold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Arial Rounded MT Bold" charset="0"/>
          <a:cs typeface="Arial Rounded MT Bold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Arial Rounded MT Bold" charset="0"/>
          <a:cs typeface="Arial Rounded MT Bold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Arial Rounded MT Bold" charset="0"/>
          <a:cs typeface="Arial Rounded MT Bold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Arial Rounded MT Bold" charset="0"/>
          <a:cs typeface="Arial Rounded MT Bold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entalhealth.org.nz/assets/Helplines-and-local-mental-health-services/MHF-Helplines-A4-WEB-FINAL.pdf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71" y="5629729"/>
            <a:ext cx="3403600" cy="584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9" y="566057"/>
            <a:ext cx="5727700" cy="25717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88"/>
          <a:stretch/>
        </p:blipFill>
        <p:spPr>
          <a:xfrm>
            <a:off x="5350329" y="0"/>
            <a:ext cx="684167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1AA7A2-DEB1-4591-AE17-A20ABBDA2625}"/>
              </a:ext>
            </a:extLst>
          </p:cNvPr>
          <p:cNvSpPr txBox="1"/>
          <p:nvPr/>
        </p:nvSpPr>
        <p:spPr>
          <a:xfrm>
            <a:off x="638629" y="3196684"/>
            <a:ext cx="580362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</a:rPr>
              <a:t>Enhancing</a:t>
            </a:r>
            <a:r>
              <a:rPr lang="en-GB" dirty="0"/>
              <a:t> </a:t>
            </a:r>
            <a:r>
              <a:rPr lang="en-GB" sz="3200" b="1" dirty="0">
                <a:solidFill>
                  <a:schemeClr val="accent1"/>
                </a:solidFill>
              </a:rPr>
              <a:t>Mental Wellbeing </a:t>
            </a:r>
            <a:br>
              <a:rPr lang="en-GB" sz="3200" b="1" dirty="0">
                <a:solidFill>
                  <a:schemeClr val="accent1"/>
                </a:solidFill>
              </a:rPr>
            </a:br>
            <a:endParaRPr lang="en-GB" sz="3200" b="1" dirty="0">
              <a:solidFill>
                <a:schemeClr val="accent1"/>
              </a:solidFill>
            </a:endParaRPr>
          </a:p>
          <a:p>
            <a:r>
              <a:rPr lang="en-GB" sz="3200" b="1" dirty="0">
                <a:solidFill>
                  <a:schemeClr val="accent1"/>
                </a:solidFill>
              </a:rPr>
              <a:t>Five Ways to Wellbeing at Work </a:t>
            </a:r>
            <a:endParaRPr lang="en-NZ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20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0B401-6C7D-4F20-BF61-AAB55027D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Five Ways to Wellbeing</a:t>
            </a:r>
            <a:endParaRPr lang="en-NZ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756166-901E-4C14-9E67-B1378C3145C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69530"/>
            <a:ext cx="3089010" cy="28279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E4C2F1-9D43-4E2F-8327-11F2A6A664A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221" y="3238216"/>
            <a:ext cx="2868366" cy="2747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E1EA15-6588-4365-ABC8-FB705A6D9D2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112" y="1269530"/>
            <a:ext cx="2978688" cy="28518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0D99AC-9CF2-42B7-9322-36411E27ACC7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647" y="3364435"/>
            <a:ext cx="2980527" cy="27304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4A6385-BE23-41E3-B3AF-D28BC283235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45" y="1458892"/>
            <a:ext cx="3226912" cy="273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26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EA25F-7B56-43FC-91B7-DEF4F2C7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923" y="4538919"/>
            <a:ext cx="10854811" cy="1325563"/>
          </a:xfrm>
        </p:spPr>
        <p:txBody>
          <a:bodyPr>
            <a:normAutofit fontScale="90000"/>
          </a:bodyPr>
          <a:lstStyle/>
          <a:p>
            <a:r>
              <a:rPr lang="en-NZ" dirty="0">
                <a:latin typeface="+mn-lt"/>
              </a:rPr>
              <a:t>Strong relationships with others are an essential part of building resilience and boosting wellbeing.</a:t>
            </a:r>
            <a:r>
              <a:rPr lang="en-NZ" b="1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NZ" b="1" dirty="0">
                <a:solidFill>
                  <a:prstClr val="black"/>
                </a:solidFill>
                <a:latin typeface="Calibri"/>
              </a:rPr>
            </a:br>
            <a:endParaRPr lang="en-NZ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85F77A-B59C-4EC2-8C09-F7ABB27B2C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698" y="783773"/>
            <a:ext cx="6209072" cy="36787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0FF2D8-54A2-4BFB-B1EC-1654E2CAB4E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518" y="258841"/>
            <a:ext cx="3760889" cy="344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92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EA25F-7B56-43FC-91B7-DEF4F2C7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923" y="4538919"/>
            <a:ext cx="10854811" cy="1325563"/>
          </a:xfrm>
        </p:spPr>
        <p:txBody>
          <a:bodyPr>
            <a:normAutofit/>
          </a:bodyPr>
          <a:lstStyle/>
          <a:p>
            <a:r>
              <a:rPr lang="en-NZ" sz="4000" dirty="0">
                <a:latin typeface="+mn-lt"/>
              </a:rPr>
              <a:t>Being curious and seeking out new experiences positively stimulates the brain.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7CA7F-EAD5-4EC0-9AA2-C5CC2CCCC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2056" y1="56048" x2="32056" y2="56048"/>
                        <a14:foregroundMark x1="32056" y1="56048" x2="32154" y2="56048"/>
                        <a14:foregroundMark x1="42225" y1="57725" x2="42225" y2="57725"/>
                        <a14:foregroundMark x1="41489" y1="59441" x2="41489" y2="58244"/>
                        <a14:foregroundMark x1="52370" y1="55888" x2="52370" y2="55888"/>
                        <a14:foregroundMark x1="52370" y1="55888" x2="52370" y2="55888"/>
                        <a14:foregroundMark x1="52272" y1="57565" x2="52149" y2="55569"/>
                        <a14:foregroundMark x1="52272" y1="55569" x2="52370" y2="567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0059" y="-101652"/>
            <a:ext cx="7794728" cy="47963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30A182-3956-4121-A901-C1AE71D995D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091" y="486064"/>
            <a:ext cx="3758017" cy="318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53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EA25F-7B56-43FC-91B7-DEF4F2C7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923" y="4538919"/>
            <a:ext cx="10854811" cy="1325563"/>
          </a:xfrm>
        </p:spPr>
        <p:txBody>
          <a:bodyPr>
            <a:normAutofit/>
          </a:bodyPr>
          <a:lstStyle/>
          <a:p>
            <a:r>
              <a:rPr lang="en-NZ" sz="4000" dirty="0">
                <a:latin typeface="+mn-lt"/>
              </a:rPr>
              <a:t>Being physically active every day is great for our bodies and minds.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C32E3-AFED-461B-8F1F-075D00C6B94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308" y="548681"/>
            <a:ext cx="3416060" cy="31294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351A7C-62A4-40DD-A886-D7323CFCA2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0" b="89992" l="7862" r="89967">
                        <a14:foregroundMark x1="7862" y1="41288" x2="7862" y2="41288"/>
                        <a14:foregroundMark x1="57166" y1="36772" x2="57166" y2="36772"/>
                        <a14:foregroundMark x1="68223" y1="33343" x2="68223" y2="33343"/>
                        <a14:foregroundMark x1="38821" y1="46892" x2="38821" y2="46892"/>
                        <a14:foregroundMark x1="41032" y1="46669" x2="41032" y2="466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2368" y="-176981"/>
            <a:ext cx="4668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93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EA25F-7B56-43FC-91B7-DEF4F2C7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923" y="4538919"/>
            <a:ext cx="10854811" cy="1325563"/>
          </a:xfrm>
        </p:spPr>
        <p:txBody>
          <a:bodyPr>
            <a:normAutofit fontScale="90000"/>
          </a:bodyPr>
          <a:lstStyle/>
          <a:p>
            <a:r>
              <a:rPr lang="en-NZ" sz="4000" dirty="0">
                <a:latin typeface="+mn-lt"/>
              </a:rPr>
              <a:t>Carrying out acts of kindness, whether small or large, can increase happiness, life satisfaction and general sense of wellbeing.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4000AE-61D2-4FE6-8D9B-EE02C9959BF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439" y="491203"/>
            <a:ext cx="3275477" cy="3136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91600F-39DC-4A11-83F2-4C5F29DA34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44" b="89967" l="9996" r="89968">
                        <a14:foregroundMark x1="39119" y1="7944" x2="39119" y2="7944"/>
                        <a14:foregroundMark x1="74774" y1="39148" x2="74774" y2="391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1529" y="235974"/>
            <a:ext cx="5906587" cy="52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32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EA25F-7B56-43FC-91B7-DEF4F2C7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923" y="4538919"/>
            <a:ext cx="10854811" cy="1325563"/>
          </a:xfrm>
        </p:spPr>
        <p:txBody>
          <a:bodyPr>
            <a:normAutofit fontScale="90000"/>
          </a:bodyPr>
          <a:lstStyle/>
          <a:p>
            <a:r>
              <a:rPr lang="en-NZ" dirty="0">
                <a:latin typeface="+mn-lt"/>
              </a:rPr>
              <a:t>Paying more attention to the present moment, to thoughts and feelings and to the world around, can boost our wellbeing.</a:t>
            </a:r>
            <a:r>
              <a:rPr lang="en-NZ" b="1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NZ" b="1" dirty="0">
                <a:solidFill>
                  <a:prstClr val="black"/>
                </a:solidFill>
                <a:latin typeface="Calibri"/>
              </a:rPr>
            </a:br>
            <a:endParaRPr lang="en-NZ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2CC803-6A7A-4F1C-818F-D92C8290AFD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590" y="772182"/>
            <a:ext cx="3328035" cy="31862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23CBA82-9EE5-46EA-A5C3-43B5963BE8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12" b="89941" l="9014" r="91412">
                        <a14:foregroundMark x1="60714" y1="6891" x2="60714" y2="6891"/>
                        <a14:foregroundMark x1="91412" y1="36356" x2="91412" y2="36356"/>
                        <a14:foregroundMark x1="74320" y1="28594" x2="74320" y2="28594"/>
                        <a14:foregroundMark x1="64881" y1="25584" x2="64881" y2="25584"/>
                        <a14:foregroundMark x1="54932" y1="27960" x2="54932" y2="27960"/>
                        <a14:foregroundMark x1="45493" y1="44713" x2="45493" y2="44713"/>
                        <a14:foregroundMark x1="9014" y1="69030" x2="9014" y2="690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5122" y="203348"/>
            <a:ext cx="4970206" cy="533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02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9AF1-EA5F-4B2A-AECA-ADBAA595E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 wellbeing plan</a:t>
            </a:r>
            <a:endParaRPr lang="en-N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7D1E89-A289-4D11-963B-4B9C557B8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4000" dirty="0"/>
              <a:t>Write down:</a:t>
            </a:r>
            <a:endParaRPr lang="en-NZ" sz="4000" dirty="0"/>
          </a:p>
          <a:p>
            <a:pPr lvl="0"/>
            <a:r>
              <a:rPr lang="en-GB" sz="4000" dirty="0"/>
              <a:t>What you’re already doing.</a:t>
            </a:r>
            <a:endParaRPr lang="en-NZ" sz="4000" dirty="0"/>
          </a:p>
          <a:p>
            <a:pPr lvl="0"/>
            <a:r>
              <a:rPr lang="en-GB" sz="4000" dirty="0"/>
              <a:t>Any new ideas you’d like to try.</a:t>
            </a:r>
            <a:endParaRPr lang="en-NZ" sz="4000" dirty="0"/>
          </a:p>
          <a:p>
            <a:pPr lvl="0"/>
            <a:r>
              <a:rPr lang="en-GB" sz="4000" dirty="0"/>
              <a:t>At least one thing you want to commit to doing.</a:t>
            </a:r>
            <a:endParaRPr lang="en-NZ" sz="4000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50837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4BCCF-6A6B-4C75-ADF8-553262CAC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the Five Ways at work</a:t>
            </a:r>
            <a:endParaRPr lang="en-NZ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39D40E-83BA-4BCD-A430-32432D9AF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sz="4000" dirty="0"/>
              <a:t>Support positive things at work, </a:t>
            </a:r>
          </a:p>
          <a:p>
            <a:pPr marL="457200" lvl="1" indent="0">
              <a:buNone/>
            </a:pPr>
            <a:r>
              <a:rPr lang="en-GB" sz="4000" dirty="0"/>
              <a:t>or</a:t>
            </a:r>
            <a:endParaRPr lang="en-NZ" sz="4000" dirty="0"/>
          </a:p>
          <a:p>
            <a:pPr lvl="1"/>
            <a:r>
              <a:rPr lang="en-GB" sz="4000" dirty="0"/>
              <a:t>Minimise negative things.</a:t>
            </a:r>
            <a:endParaRPr lang="en-NZ" sz="4000" dirty="0"/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31113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003C7-3E72-4158-B25D-07BA06FE1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 you need to have a good day? </a:t>
            </a:r>
            <a:endParaRPr lang="en-NZ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26320F-27E7-4870-AA4A-7B03A72E0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119" y="1443425"/>
            <a:ext cx="7173761" cy="477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42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60ACA-776B-46DB-B28E-8FB24B2DE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Reviewing workshop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5BADE-CC0F-416E-B37B-4A87D4127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200" dirty="0"/>
              <a:t>Understand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mental health and wellbeing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NZ" sz="2800" dirty="0"/>
              <a:t>What keeps people and organisations well</a:t>
            </a:r>
          </a:p>
          <a:p>
            <a:pPr lvl="0"/>
            <a:endParaRPr lang="en-NZ" sz="3200" dirty="0"/>
          </a:p>
          <a:p>
            <a:pPr lvl="0"/>
            <a:r>
              <a:rPr lang="en-GB" sz="3200" dirty="0"/>
              <a:t>Learn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about the Five Ways to Wellbeing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some practical things </a:t>
            </a:r>
            <a:r>
              <a:rPr lang="en-NZ" sz="2800" dirty="0"/>
              <a:t>to improve wellbeing</a:t>
            </a:r>
            <a:endParaRPr lang="en-US" sz="2800" dirty="0"/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31997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C37A90-A626-4D27-92CD-004C3AB7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Karakia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574902"/>
            <a:ext cx="10515600" cy="4133850"/>
          </a:xfrm>
        </p:spPr>
        <p:txBody>
          <a:bodyPr numCol="2">
            <a:normAutofit fontScale="85000" lnSpcReduction="20000"/>
          </a:bodyPr>
          <a:lstStyle/>
          <a:p>
            <a:pPr marL="0" indent="0" algn="l">
              <a:lnSpc>
                <a:spcPct val="160000"/>
              </a:lnSpc>
              <a:buNone/>
            </a:pPr>
            <a:r>
              <a:rPr lang="en-GB" sz="3200" dirty="0" err="1"/>
              <a:t>Whakataka</a:t>
            </a:r>
            <a:r>
              <a:rPr lang="en-GB" sz="3200" dirty="0"/>
              <a:t> </a:t>
            </a:r>
            <a:r>
              <a:rPr lang="en-GB" sz="3200" dirty="0" err="1"/>
              <a:t>te</a:t>
            </a:r>
            <a:r>
              <a:rPr lang="en-GB" sz="3200" dirty="0"/>
              <a:t> </a:t>
            </a:r>
            <a:r>
              <a:rPr lang="en-GB" sz="3200" dirty="0" err="1"/>
              <a:t>hau</a:t>
            </a:r>
            <a:r>
              <a:rPr lang="en-GB" sz="3200" dirty="0"/>
              <a:t> </a:t>
            </a:r>
            <a:r>
              <a:rPr lang="en-GB" sz="3200" dirty="0" err="1"/>
              <a:t>ki</a:t>
            </a:r>
            <a:r>
              <a:rPr lang="en-GB" sz="3200" dirty="0"/>
              <a:t> </a:t>
            </a:r>
            <a:r>
              <a:rPr lang="en-GB" sz="3200" dirty="0" err="1"/>
              <a:t>te</a:t>
            </a:r>
            <a:r>
              <a:rPr lang="en-GB" sz="3200" dirty="0"/>
              <a:t> </a:t>
            </a:r>
            <a:r>
              <a:rPr lang="en-GB" sz="3200" dirty="0" err="1"/>
              <a:t>uru</a:t>
            </a:r>
            <a:r>
              <a:rPr lang="en-GB" sz="3200" dirty="0"/>
              <a:t>,</a:t>
            </a:r>
            <a:br>
              <a:rPr lang="en-GB" sz="3200" dirty="0"/>
            </a:br>
            <a:r>
              <a:rPr lang="en-GB" sz="3200" dirty="0" err="1"/>
              <a:t>Whakataka</a:t>
            </a:r>
            <a:r>
              <a:rPr lang="en-GB" sz="3200" dirty="0"/>
              <a:t> </a:t>
            </a:r>
            <a:r>
              <a:rPr lang="en-GB" sz="3200" dirty="0" err="1"/>
              <a:t>te</a:t>
            </a:r>
            <a:r>
              <a:rPr lang="en-GB" sz="3200" dirty="0"/>
              <a:t> </a:t>
            </a:r>
            <a:r>
              <a:rPr lang="en-GB" sz="3200" dirty="0" err="1"/>
              <a:t>hau</a:t>
            </a:r>
            <a:r>
              <a:rPr lang="en-GB" sz="3200" dirty="0"/>
              <a:t> </a:t>
            </a:r>
            <a:r>
              <a:rPr lang="en-GB" sz="3200" dirty="0" err="1"/>
              <a:t>ki</a:t>
            </a:r>
            <a:r>
              <a:rPr lang="en-GB" sz="3200" dirty="0"/>
              <a:t> </a:t>
            </a:r>
            <a:r>
              <a:rPr lang="en-GB" sz="3200" dirty="0" err="1"/>
              <a:t>te</a:t>
            </a:r>
            <a:r>
              <a:rPr lang="en-GB" sz="3200" dirty="0"/>
              <a:t> </a:t>
            </a:r>
            <a:r>
              <a:rPr lang="en-GB" sz="3200" dirty="0" err="1"/>
              <a:t>tonga</a:t>
            </a:r>
            <a:r>
              <a:rPr lang="en-GB" sz="3200" dirty="0"/>
              <a:t>.</a:t>
            </a:r>
            <a:br>
              <a:rPr lang="en-GB" sz="3200" dirty="0"/>
            </a:br>
            <a:r>
              <a:rPr lang="en-GB" sz="3200" dirty="0"/>
              <a:t>Kia </a:t>
            </a:r>
            <a:r>
              <a:rPr lang="en-GB" sz="3200" dirty="0" err="1"/>
              <a:t>mākinakina</a:t>
            </a:r>
            <a:r>
              <a:rPr lang="en-GB" sz="3200" dirty="0"/>
              <a:t> </a:t>
            </a:r>
            <a:r>
              <a:rPr lang="en-GB" sz="3200" dirty="0" err="1"/>
              <a:t>ki</a:t>
            </a:r>
            <a:r>
              <a:rPr lang="en-GB" sz="3200" dirty="0"/>
              <a:t> </a:t>
            </a:r>
            <a:r>
              <a:rPr lang="en-GB" sz="3200" dirty="0" err="1"/>
              <a:t>uta</a:t>
            </a:r>
            <a:r>
              <a:rPr lang="en-GB" sz="3200" dirty="0"/>
              <a:t>,</a:t>
            </a:r>
            <a:br>
              <a:rPr lang="en-GB" sz="3200" dirty="0"/>
            </a:br>
            <a:r>
              <a:rPr lang="en-GB" sz="3200" dirty="0"/>
              <a:t>Kia </a:t>
            </a:r>
            <a:r>
              <a:rPr lang="en-GB" sz="3200" dirty="0" err="1"/>
              <a:t>mātaratara</a:t>
            </a:r>
            <a:r>
              <a:rPr lang="en-GB" sz="3200" dirty="0"/>
              <a:t> </a:t>
            </a:r>
            <a:r>
              <a:rPr lang="en-GB" sz="3200" dirty="0" err="1"/>
              <a:t>ki</a:t>
            </a:r>
            <a:r>
              <a:rPr lang="en-GB" sz="3200" dirty="0"/>
              <a:t> tai.</a:t>
            </a:r>
            <a:br>
              <a:rPr lang="en-GB" sz="3200" dirty="0"/>
            </a:br>
            <a:r>
              <a:rPr lang="en-GB" sz="3200" dirty="0"/>
              <a:t>E </a:t>
            </a:r>
            <a:r>
              <a:rPr lang="en-GB" sz="3200" dirty="0" err="1"/>
              <a:t>hī</a:t>
            </a:r>
            <a:r>
              <a:rPr lang="en-GB" sz="3200" dirty="0"/>
              <a:t> </a:t>
            </a:r>
            <a:r>
              <a:rPr lang="en-GB" sz="3200" dirty="0" err="1"/>
              <a:t>ake</a:t>
            </a:r>
            <a:r>
              <a:rPr lang="en-GB" sz="3200" dirty="0"/>
              <a:t> </a:t>
            </a:r>
            <a:r>
              <a:rPr lang="en-GB" sz="3200" dirty="0" err="1"/>
              <a:t>ana</a:t>
            </a:r>
            <a:r>
              <a:rPr lang="en-GB" sz="3200" dirty="0"/>
              <a:t> </a:t>
            </a:r>
            <a:r>
              <a:rPr lang="en-GB" sz="3200" dirty="0" err="1"/>
              <a:t>te</a:t>
            </a:r>
            <a:r>
              <a:rPr lang="en-GB" sz="3200" dirty="0"/>
              <a:t> </a:t>
            </a:r>
            <a:r>
              <a:rPr lang="en-GB" sz="3200" dirty="0" err="1"/>
              <a:t>atākura</a:t>
            </a:r>
            <a:r>
              <a:rPr lang="en-GB" sz="3200" dirty="0"/>
              <a:t> he </a:t>
            </a:r>
            <a:r>
              <a:rPr lang="en-GB" sz="3200" dirty="0" err="1"/>
              <a:t>tio</a:t>
            </a:r>
            <a:r>
              <a:rPr lang="en-GB" sz="3200" dirty="0"/>
              <a:t>,</a:t>
            </a:r>
            <a:br>
              <a:rPr lang="en-GB" sz="3200" dirty="0"/>
            </a:br>
            <a:r>
              <a:rPr lang="en-GB" sz="3200" dirty="0"/>
              <a:t>he </a:t>
            </a:r>
            <a:r>
              <a:rPr lang="en-GB" sz="3200" dirty="0" err="1"/>
              <a:t>huka</a:t>
            </a:r>
            <a:r>
              <a:rPr lang="en-GB" sz="3200" dirty="0"/>
              <a:t>, he </a:t>
            </a:r>
            <a:r>
              <a:rPr lang="en-GB" sz="3200" dirty="0" err="1"/>
              <a:t>hauhunga</a:t>
            </a:r>
            <a:r>
              <a:rPr lang="en-GB" sz="3200" dirty="0"/>
              <a:t>.</a:t>
            </a:r>
            <a:br>
              <a:rPr lang="en-GB" sz="3200" dirty="0"/>
            </a:br>
            <a:r>
              <a:rPr lang="en-GB" sz="3200" dirty="0" err="1"/>
              <a:t>Haumi</a:t>
            </a:r>
            <a:r>
              <a:rPr lang="en-GB" sz="3200" dirty="0"/>
              <a:t> e! Hui e! </a:t>
            </a:r>
            <a:r>
              <a:rPr lang="en-GB" sz="3200" dirty="0" err="1"/>
              <a:t>Tāiki</a:t>
            </a:r>
            <a:r>
              <a:rPr lang="en-GB" sz="3200" dirty="0"/>
              <a:t> e!</a:t>
            </a:r>
            <a:endParaRPr lang="en-NZ" sz="3200" dirty="0"/>
          </a:p>
          <a:p>
            <a:endParaRPr lang="en-GB" sz="3200" dirty="0"/>
          </a:p>
          <a:p>
            <a:endParaRPr lang="en-GB" sz="3200" dirty="0"/>
          </a:p>
          <a:p>
            <a:pPr marL="0" indent="0" algn="l">
              <a:buNone/>
            </a:pPr>
            <a:r>
              <a:rPr lang="en-GB" sz="3200" dirty="0"/>
              <a:t>Get ready for the westerly</a:t>
            </a:r>
            <a:br>
              <a:rPr lang="en-GB" sz="3200" dirty="0"/>
            </a:br>
            <a:r>
              <a:rPr lang="en-GB" sz="3200" dirty="0"/>
              <a:t>and be prepared for the southerly.</a:t>
            </a:r>
            <a:br>
              <a:rPr lang="en-GB" sz="3200" dirty="0"/>
            </a:br>
            <a:r>
              <a:rPr lang="en-GB" sz="3200" dirty="0"/>
              <a:t>It will be icy cold inland,</a:t>
            </a:r>
            <a:br>
              <a:rPr lang="en-GB" sz="3200" dirty="0"/>
            </a:br>
            <a:r>
              <a:rPr lang="en-GB" sz="3200" dirty="0"/>
              <a:t>and icy cold on the shore.</a:t>
            </a:r>
            <a:br>
              <a:rPr lang="en-GB" sz="3200" dirty="0"/>
            </a:br>
            <a:r>
              <a:rPr lang="en-GB" sz="3200" dirty="0"/>
              <a:t>May the dawn rise red-tipped on ice,</a:t>
            </a:r>
            <a:br>
              <a:rPr lang="en-GB" sz="3200" dirty="0"/>
            </a:br>
            <a:r>
              <a:rPr lang="en-GB" sz="3200" dirty="0"/>
              <a:t>on snow, on frost.</a:t>
            </a:r>
            <a:br>
              <a:rPr lang="en-GB" sz="3200" dirty="0"/>
            </a:br>
            <a:r>
              <a:rPr lang="en-GB" sz="3200" dirty="0"/>
              <a:t>Join! Gather! Intertwine!</a:t>
            </a:r>
            <a:endParaRPr lang="en-NZ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60143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8AF62-16D2-4E69-8F47-EEF28B35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What our workplace offers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5987D-1595-453D-A813-E01364DD7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>
                <a:highlight>
                  <a:srgbClr val="FFFF00"/>
                </a:highlight>
              </a:rPr>
              <a:t>Add in your local supports and services e.g.</a:t>
            </a:r>
          </a:p>
          <a:p>
            <a:pPr lvl="1"/>
            <a:r>
              <a:rPr lang="en-NZ" dirty="0">
                <a:highlight>
                  <a:srgbClr val="FFFF00"/>
                </a:highlight>
              </a:rPr>
              <a:t>Employee Assistance Programmes</a:t>
            </a:r>
          </a:p>
          <a:p>
            <a:pPr lvl="1"/>
            <a:r>
              <a:rPr lang="en-NZ" dirty="0">
                <a:highlight>
                  <a:srgbClr val="FFFF00"/>
                </a:highlight>
              </a:rPr>
              <a:t>Key staff contacts</a:t>
            </a:r>
          </a:p>
          <a:p>
            <a:pPr lvl="1"/>
            <a:r>
              <a:rPr lang="en-NZ" dirty="0">
                <a:highlight>
                  <a:srgbClr val="FFFF00"/>
                </a:highlight>
              </a:rPr>
              <a:t>Local health and wellbeing providers</a:t>
            </a:r>
          </a:p>
          <a:p>
            <a:pPr lvl="1"/>
            <a:endParaRPr lang="en-NZ" dirty="0">
              <a:highlight>
                <a:srgbClr val="FFFF00"/>
              </a:highlight>
            </a:endParaRPr>
          </a:p>
          <a:p>
            <a:pPr lvl="1"/>
            <a:endParaRPr lang="en-NZ" dirty="0">
              <a:highlight>
                <a:srgbClr val="FFFF00"/>
              </a:highlight>
            </a:endParaRPr>
          </a:p>
          <a:p>
            <a:pPr lvl="1"/>
            <a:r>
              <a:rPr lang="en-NZ" dirty="0">
                <a:highlight>
                  <a:srgbClr val="FFFF00"/>
                </a:highlight>
              </a:rPr>
              <a:t>You can get an updated list of Helplines and local mental health services (</a:t>
            </a:r>
            <a:r>
              <a:rPr lang="en-NZ" dirty="0">
                <a:highlight>
                  <a:srgbClr val="FFFF00"/>
                </a:highlight>
                <a:hlinkClick r:id="rId2"/>
              </a:rPr>
              <a:t>https://www.mentalhealth.org.nz/assets/Helplines-and-local-mental-health-services/MHF-Helplines-A4-WEB-FINAL.pdf</a:t>
            </a:r>
            <a:r>
              <a:rPr lang="en-NZ" dirty="0">
                <a:highlight>
                  <a:srgbClr val="FFFF00"/>
                </a:highlight>
              </a:rPr>
              <a:t> ) - this has space to add your local numbers as well</a:t>
            </a:r>
          </a:p>
        </p:txBody>
      </p:sp>
    </p:spTree>
    <p:extLst>
      <p:ext uri="{BB962C8B-B14F-4D97-AF65-F5344CB8AC3E}">
        <p14:creationId xmlns:p14="http://schemas.microsoft.com/office/powerpoint/2010/main" val="925385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8ACA6D4-8175-4271-B497-AE971663E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739" y="349858"/>
            <a:ext cx="4305901" cy="57253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2C1E23-7B77-409F-8B95-1AB9096DE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431" y="1602569"/>
            <a:ext cx="1237595" cy="40176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C11D856-A3AA-44EB-B98B-8731AFFF3E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7920" y="349858"/>
            <a:ext cx="4496427" cy="13717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8DE65E9-0B30-491E-BA8E-0E8AE3CD56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6974" y="1808861"/>
            <a:ext cx="4496427" cy="13717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9FC3702-3B2D-4290-BA77-F622AAEBAE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6974" y="3267865"/>
            <a:ext cx="4534533" cy="13717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721F5D-FA12-4EBB-B8F3-8F1B882768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7922" y="4726869"/>
            <a:ext cx="4496427" cy="137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712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BBE6BB-EB37-411D-ACBA-5498C4FF1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Karakia</a:t>
            </a:r>
            <a:endParaRPr lang="en-N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F3596-C493-4687-BAEB-B6824E0E1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0" indent="0">
              <a:lnSpc>
                <a:spcPct val="150000"/>
              </a:lnSpc>
              <a:buNone/>
            </a:pPr>
            <a:r>
              <a:rPr lang="en-NZ" dirty="0"/>
              <a:t>Kia </a:t>
            </a:r>
            <a:r>
              <a:rPr lang="en-NZ" dirty="0" err="1"/>
              <a:t>whakairia</a:t>
            </a:r>
            <a:r>
              <a:rPr lang="en-NZ" dirty="0"/>
              <a:t> </a:t>
            </a:r>
            <a:r>
              <a:rPr lang="en-NZ" dirty="0" err="1"/>
              <a:t>te</a:t>
            </a:r>
            <a:r>
              <a:rPr lang="en-NZ" dirty="0"/>
              <a:t> </a:t>
            </a:r>
            <a:r>
              <a:rPr lang="en-NZ" dirty="0" err="1"/>
              <a:t>tapu</a:t>
            </a:r>
            <a:endParaRPr lang="en-NZ" dirty="0"/>
          </a:p>
          <a:p>
            <a:pPr marL="0" indent="0">
              <a:lnSpc>
                <a:spcPct val="150000"/>
              </a:lnSpc>
              <a:buNone/>
            </a:pPr>
            <a:r>
              <a:rPr lang="it-IT" dirty="0"/>
              <a:t>Kia wātea ai te ara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NZ" dirty="0"/>
              <a:t>Kia </a:t>
            </a:r>
            <a:r>
              <a:rPr lang="en-NZ" dirty="0" err="1"/>
              <a:t>turuki</a:t>
            </a:r>
            <a:r>
              <a:rPr lang="en-NZ" dirty="0"/>
              <a:t> </a:t>
            </a:r>
            <a:r>
              <a:rPr lang="en-NZ" dirty="0" err="1"/>
              <a:t>whakataha</a:t>
            </a:r>
            <a:r>
              <a:rPr lang="en-NZ" dirty="0"/>
              <a:t> </a:t>
            </a:r>
            <a:r>
              <a:rPr lang="en-NZ" dirty="0" err="1"/>
              <a:t>ai</a:t>
            </a:r>
            <a:endParaRPr lang="en-NZ" dirty="0"/>
          </a:p>
          <a:p>
            <a:pPr marL="0" indent="0">
              <a:lnSpc>
                <a:spcPct val="150000"/>
              </a:lnSpc>
              <a:buNone/>
            </a:pPr>
            <a:r>
              <a:rPr lang="en-NZ" dirty="0"/>
              <a:t>Kia </a:t>
            </a:r>
            <a:r>
              <a:rPr lang="en-NZ" dirty="0" err="1"/>
              <a:t>turuki</a:t>
            </a:r>
            <a:r>
              <a:rPr lang="en-NZ" dirty="0"/>
              <a:t> </a:t>
            </a:r>
            <a:r>
              <a:rPr lang="en-NZ" dirty="0" err="1"/>
              <a:t>whakataha</a:t>
            </a:r>
            <a:r>
              <a:rPr lang="en-NZ" dirty="0"/>
              <a:t> </a:t>
            </a:r>
            <a:r>
              <a:rPr lang="en-NZ" dirty="0" err="1"/>
              <a:t>ai</a:t>
            </a:r>
            <a:endParaRPr lang="en-NZ" dirty="0"/>
          </a:p>
          <a:p>
            <a:pPr marL="0" indent="0">
              <a:lnSpc>
                <a:spcPct val="150000"/>
              </a:lnSpc>
              <a:buNone/>
            </a:pPr>
            <a:r>
              <a:rPr lang="it-IT" dirty="0"/>
              <a:t>Haumi e. Hui e. Tāiki e!</a:t>
            </a:r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dirty="0"/>
              <a:t>Restrictions are moved aside</a:t>
            </a:r>
          </a:p>
          <a:p>
            <a:pPr marL="0" indent="0">
              <a:buNone/>
            </a:pPr>
            <a:r>
              <a:rPr lang="en-NZ" dirty="0"/>
              <a:t>So the pathway is clear</a:t>
            </a:r>
          </a:p>
          <a:p>
            <a:pPr marL="0" indent="0">
              <a:buNone/>
            </a:pPr>
            <a:r>
              <a:rPr lang="en-NZ" dirty="0"/>
              <a:t>To return to everyday activities</a:t>
            </a:r>
          </a:p>
        </p:txBody>
      </p:sp>
    </p:spTree>
    <p:extLst>
      <p:ext uri="{BB962C8B-B14F-4D97-AF65-F5344CB8AC3E}">
        <p14:creationId xmlns:p14="http://schemas.microsoft.com/office/powerpoint/2010/main" val="3001579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06"/>
          <a:stretch/>
        </p:blipFill>
        <p:spPr>
          <a:xfrm>
            <a:off x="4286802" y="0"/>
            <a:ext cx="7905198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71" y="5629729"/>
            <a:ext cx="3403600" cy="584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9" y="566057"/>
            <a:ext cx="5727700" cy="25717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2DA937-D8BA-48BA-A9F0-CFFF35A3C90C}"/>
              </a:ext>
            </a:extLst>
          </p:cNvPr>
          <p:cNvSpPr txBox="1"/>
          <p:nvPr/>
        </p:nvSpPr>
        <p:spPr>
          <a:xfrm>
            <a:off x="638629" y="3196684"/>
            <a:ext cx="580362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</a:rPr>
              <a:t>Enhancing</a:t>
            </a:r>
            <a:r>
              <a:rPr lang="en-GB" dirty="0"/>
              <a:t> </a:t>
            </a:r>
            <a:r>
              <a:rPr lang="en-GB" sz="3200" b="1" dirty="0">
                <a:solidFill>
                  <a:schemeClr val="accent1"/>
                </a:solidFill>
              </a:rPr>
              <a:t>Mental Wellbeing </a:t>
            </a:r>
            <a:br>
              <a:rPr lang="en-GB" sz="3200" b="1" dirty="0">
                <a:solidFill>
                  <a:schemeClr val="accent1"/>
                </a:solidFill>
              </a:rPr>
            </a:br>
            <a:endParaRPr lang="en-GB" sz="3200" b="1" dirty="0">
              <a:solidFill>
                <a:schemeClr val="accent1"/>
              </a:solidFill>
            </a:endParaRPr>
          </a:p>
          <a:p>
            <a:r>
              <a:rPr lang="en-GB" sz="3200" b="1" dirty="0">
                <a:solidFill>
                  <a:schemeClr val="accent1"/>
                </a:solidFill>
              </a:rPr>
              <a:t>Five Ways to Wellbeing at Work </a:t>
            </a:r>
            <a:endParaRPr lang="en-NZ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617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1B8BF-017E-49BF-8AD1-40545C55D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we’ll cover today</a:t>
            </a:r>
            <a:endParaRPr lang="en-N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071A9-648D-4BA3-8835-6F84A319C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200" dirty="0"/>
              <a:t>Understand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mental health and wellbeing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NZ" sz="2800" dirty="0"/>
              <a:t>what keeps people and organisations well</a:t>
            </a:r>
          </a:p>
          <a:p>
            <a:pPr lvl="0"/>
            <a:endParaRPr lang="en-NZ" sz="3200" dirty="0"/>
          </a:p>
          <a:p>
            <a:pPr lvl="0"/>
            <a:r>
              <a:rPr lang="en-GB" sz="3200" dirty="0"/>
              <a:t>Learn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about the Five Ways to Wellbeing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some practical things </a:t>
            </a:r>
            <a:r>
              <a:rPr lang="en-NZ" sz="2800" dirty="0"/>
              <a:t>to improve wellbeing</a:t>
            </a:r>
            <a:endParaRPr lang="en-US" sz="2800" dirty="0"/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42143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58" y="246216"/>
            <a:ext cx="3215148" cy="5741628"/>
          </a:xfrm>
        </p:spPr>
        <p:txBody>
          <a:bodyPr>
            <a:normAutofit/>
          </a:bodyPr>
          <a:lstStyle/>
          <a:p>
            <a:r>
              <a:rPr lang="en-GB" sz="5400" dirty="0"/>
              <a:t>What makes you feel good?</a:t>
            </a:r>
            <a:endParaRPr lang="en-US" sz="5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E60288-0461-495B-A494-44216FC29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605" y="246215"/>
            <a:ext cx="8284673" cy="574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6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043E9-A310-44BE-8C68-71F2A0706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Mental health and mental wellbeing</a:t>
            </a:r>
            <a:endParaRPr lang="en-NZ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5AA825-00E3-489B-990B-CB14924AB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622" y="1530640"/>
            <a:ext cx="4412755" cy="451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00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03DCDC5-A509-40E7-8E61-CB9043208ADD}"/>
              </a:ext>
            </a:extLst>
          </p:cNvPr>
          <p:cNvSpPr/>
          <p:nvPr/>
        </p:nvSpPr>
        <p:spPr>
          <a:xfrm>
            <a:off x="1325460" y="1501629"/>
            <a:ext cx="3858936" cy="4471332"/>
          </a:xfrm>
          <a:prstGeom prst="roundRect">
            <a:avLst/>
          </a:prstGeom>
          <a:solidFill>
            <a:srgbClr val="1740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5A3575-0210-4F7D-B24A-A948791B3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we’re aiming for</a:t>
            </a:r>
            <a:endParaRPr lang="en-NZ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B3BA8BC-0C51-4331-8760-089A0A6E9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505" y="1750962"/>
            <a:ext cx="3240031" cy="12588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2DDB17C-EF2D-4A69-A02D-AF95F54D89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0505" y="3070063"/>
            <a:ext cx="3240031" cy="12588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93ADC4-29D8-44D4-80D8-A73C7CB6CF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504" y="4389164"/>
            <a:ext cx="3240031" cy="12588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198583-659B-4D9D-8BB6-865BCDF7AC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6461" y="1972195"/>
            <a:ext cx="5305273" cy="35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48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E42AA-9DF6-4353-BD21-8BA3DFCF5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The business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07A8A-C4BA-4A7D-924B-A91355D1D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3600" dirty="0"/>
              <a:t>Mental health problems are common</a:t>
            </a:r>
          </a:p>
          <a:p>
            <a:pPr lvl="1"/>
            <a:r>
              <a:rPr lang="en-NZ" sz="3200" dirty="0"/>
              <a:t>1 in 2 New Zealanders in their lifetimes</a:t>
            </a:r>
          </a:p>
          <a:p>
            <a:endParaRPr lang="en-NZ" sz="3600" dirty="0"/>
          </a:p>
          <a:p>
            <a:r>
              <a:rPr lang="en-NZ" sz="3600" dirty="0"/>
              <a:t>Workplace wellbeing programmes save money</a:t>
            </a:r>
          </a:p>
          <a:p>
            <a:pPr lvl="1"/>
            <a:r>
              <a:rPr lang="en-NZ" sz="3200" dirty="0"/>
              <a:t>$4.20 for every $1 Spent</a:t>
            </a:r>
          </a:p>
          <a:p>
            <a:endParaRPr lang="en-NZ" sz="3600" dirty="0"/>
          </a:p>
          <a:p>
            <a:r>
              <a:rPr lang="en-NZ" sz="3600" dirty="0"/>
              <a:t>It’s the law</a:t>
            </a:r>
          </a:p>
        </p:txBody>
      </p:sp>
    </p:spTree>
    <p:extLst>
      <p:ext uri="{BB962C8B-B14F-4D97-AF65-F5344CB8AC3E}">
        <p14:creationId xmlns:p14="http://schemas.microsoft.com/office/powerpoint/2010/main" val="1495594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BE797-C31D-44C9-8E2A-B1B907082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Resilience model</a:t>
            </a:r>
            <a:endParaRPr lang="en-NZ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574F0E-B3A0-45D2-B985-674C6426B6A3}"/>
              </a:ext>
            </a:extLst>
          </p:cNvPr>
          <p:cNvSpPr/>
          <p:nvPr/>
        </p:nvSpPr>
        <p:spPr>
          <a:xfrm>
            <a:off x="3048000" y="1587429"/>
            <a:ext cx="6096000" cy="43519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3600" dirty="0"/>
              <a:t>Individual skills and habits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en-US" sz="3600" dirty="0"/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en-US" sz="3600" dirty="0"/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en-US" sz="3600" dirty="0"/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en-US" sz="3600" dirty="0"/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en-US" sz="3600" dirty="0"/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3600" dirty="0"/>
              <a:t>Supportive environments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763A5B8-16AB-463B-BFD5-97297446D038}"/>
              </a:ext>
            </a:extLst>
          </p:cNvPr>
          <p:cNvSpPr/>
          <p:nvPr/>
        </p:nvSpPr>
        <p:spPr>
          <a:xfrm>
            <a:off x="3629025" y="2372728"/>
            <a:ext cx="4933950" cy="2771775"/>
          </a:xfrm>
          <a:prstGeom prst="ellipse">
            <a:avLst/>
          </a:prstGeom>
          <a:solidFill>
            <a:srgbClr val="17407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NZ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9C93509-2DE6-44F8-AFD0-3A985747E17A}"/>
              </a:ext>
            </a:extLst>
          </p:cNvPr>
          <p:cNvCxnSpPr>
            <a:cxnSpLocks/>
          </p:cNvCxnSpPr>
          <p:nvPr/>
        </p:nvCxnSpPr>
        <p:spPr>
          <a:xfrm>
            <a:off x="3858895" y="3795763"/>
            <a:ext cx="4573905" cy="0"/>
          </a:xfrm>
          <a:prstGeom prst="straightConnector1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6">
            <a:extLst>
              <a:ext uri="{FF2B5EF4-FFF2-40B4-BE49-F238E27FC236}">
                <a16:creationId xmlns:a16="http://schemas.microsoft.com/office/drawing/2014/main" id="{023386CC-2B3E-409B-99C3-C929E90DADEC}"/>
              </a:ext>
            </a:extLst>
          </p:cNvPr>
          <p:cNvSpPr/>
          <p:nvPr/>
        </p:nvSpPr>
        <p:spPr>
          <a:xfrm>
            <a:off x="3971925" y="3219183"/>
            <a:ext cx="4342130" cy="1011555"/>
          </a:xfrm>
          <a:custGeom>
            <a:avLst/>
            <a:gdLst>
              <a:gd name="connsiteX0" fmla="*/ 0 w 4383886"/>
              <a:gd name="connsiteY0" fmla="*/ 749317 h 1257517"/>
              <a:gd name="connsiteX1" fmla="*/ 177800 w 4383886"/>
              <a:gd name="connsiteY1" fmla="*/ 469917 h 1257517"/>
              <a:gd name="connsiteX2" fmla="*/ 368300 w 4383886"/>
              <a:gd name="connsiteY2" fmla="*/ 889017 h 1257517"/>
              <a:gd name="connsiteX3" fmla="*/ 635000 w 4383886"/>
              <a:gd name="connsiteY3" fmla="*/ 431817 h 1257517"/>
              <a:gd name="connsiteX4" fmla="*/ 901700 w 4383886"/>
              <a:gd name="connsiteY4" fmla="*/ 1168417 h 1257517"/>
              <a:gd name="connsiteX5" fmla="*/ 1333500 w 4383886"/>
              <a:gd name="connsiteY5" fmla="*/ 190517 h 1257517"/>
              <a:gd name="connsiteX6" fmla="*/ 1841500 w 4383886"/>
              <a:gd name="connsiteY6" fmla="*/ 1003317 h 1257517"/>
              <a:gd name="connsiteX7" fmla="*/ 2082800 w 4383886"/>
              <a:gd name="connsiteY7" fmla="*/ 419117 h 1257517"/>
              <a:gd name="connsiteX8" fmla="*/ 2603500 w 4383886"/>
              <a:gd name="connsiteY8" fmla="*/ 1257317 h 1257517"/>
              <a:gd name="connsiteX9" fmla="*/ 3009900 w 4383886"/>
              <a:gd name="connsiteY9" fmla="*/ 330217 h 1257517"/>
              <a:gd name="connsiteX10" fmla="*/ 3187700 w 4383886"/>
              <a:gd name="connsiteY10" fmla="*/ 876317 h 1257517"/>
              <a:gd name="connsiteX11" fmla="*/ 3479800 w 4383886"/>
              <a:gd name="connsiteY11" fmla="*/ 17 h 1257517"/>
              <a:gd name="connsiteX12" fmla="*/ 3695700 w 4383886"/>
              <a:gd name="connsiteY12" fmla="*/ 850917 h 1257517"/>
              <a:gd name="connsiteX13" fmla="*/ 3962400 w 4383886"/>
              <a:gd name="connsiteY13" fmla="*/ 609617 h 1257517"/>
              <a:gd name="connsiteX14" fmla="*/ 4114800 w 4383886"/>
              <a:gd name="connsiteY14" fmla="*/ 1092217 h 1257517"/>
              <a:gd name="connsiteX15" fmla="*/ 4368800 w 4383886"/>
              <a:gd name="connsiteY15" fmla="*/ 723917 h 1257517"/>
              <a:gd name="connsiteX16" fmla="*/ 4356100 w 4383886"/>
              <a:gd name="connsiteY16" fmla="*/ 749317 h 1257517"/>
              <a:gd name="connsiteX17" fmla="*/ 4368800 w 4383886"/>
              <a:gd name="connsiteY17" fmla="*/ 723917 h 1257517"/>
              <a:gd name="connsiteX18" fmla="*/ 4368800 w 4383886"/>
              <a:gd name="connsiteY18" fmla="*/ 723917 h 125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83886" h="1257517">
                <a:moveTo>
                  <a:pt x="0" y="749317"/>
                </a:moveTo>
                <a:cubicBezTo>
                  <a:pt x="58208" y="597975"/>
                  <a:pt x="116417" y="446634"/>
                  <a:pt x="177800" y="469917"/>
                </a:cubicBezTo>
                <a:cubicBezTo>
                  <a:pt x="239183" y="493200"/>
                  <a:pt x="292100" y="895367"/>
                  <a:pt x="368300" y="889017"/>
                </a:cubicBezTo>
                <a:cubicBezTo>
                  <a:pt x="444500" y="882667"/>
                  <a:pt x="546100" y="385250"/>
                  <a:pt x="635000" y="431817"/>
                </a:cubicBezTo>
                <a:cubicBezTo>
                  <a:pt x="723900" y="478384"/>
                  <a:pt x="785283" y="1208634"/>
                  <a:pt x="901700" y="1168417"/>
                </a:cubicBezTo>
                <a:cubicBezTo>
                  <a:pt x="1018117" y="1128200"/>
                  <a:pt x="1176867" y="218034"/>
                  <a:pt x="1333500" y="190517"/>
                </a:cubicBezTo>
                <a:cubicBezTo>
                  <a:pt x="1490133" y="163000"/>
                  <a:pt x="1716617" y="965217"/>
                  <a:pt x="1841500" y="1003317"/>
                </a:cubicBezTo>
                <a:cubicBezTo>
                  <a:pt x="1966383" y="1041417"/>
                  <a:pt x="1955800" y="376784"/>
                  <a:pt x="2082800" y="419117"/>
                </a:cubicBezTo>
                <a:cubicBezTo>
                  <a:pt x="2209800" y="461450"/>
                  <a:pt x="2448983" y="1272134"/>
                  <a:pt x="2603500" y="1257317"/>
                </a:cubicBezTo>
                <a:cubicBezTo>
                  <a:pt x="2758017" y="1242500"/>
                  <a:pt x="2912533" y="393717"/>
                  <a:pt x="3009900" y="330217"/>
                </a:cubicBezTo>
                <a:cubicBezTo>
                  <a:pt x="3107267" y="266717"/>
                  <a:pt x="3109383" y="931350"/>
                  <a:pt x="3187700" y="876317"/>
                </a:cubicBezTo>
                <a:cubicBezTo>
                  <a:pt x="3266017" y="821284"/>
                  <a:pt x="3395133" y="4250"/>
                  <a:pt x="3479800" y="17"/>
                </a:cubicBezTo>
                <a:cubicBezTo>
                  <a:pt x="3564467" y="-4216"/>
                  <a:pt x="3615267" y="749317"/>
                  <a:pt x="3695700" y="850917"/>
                </a:cubicBezTo>
                <a:cubicBezTo>
                  <a:pt x="3776133" y="952517"/>
                  <a:pt x="3892550" y="569400"/>
                  <a:pt x="3962400" y="609617"/>
                </a:cubicBezTo>
                <a:cubicBezTo>
                  <a:pt x="4032250" y="649834"/>
                  <a:pt x="4047067" y="1073167"/>
                  <a:pt x="4114800" y="1092217"/>
                </a:cubicBezTo>
                <a:cubicBezTo>
                  <a:pt x="4182533" y="1111267"/>
                  <a:pt x="4328583" y="781067"/>
                  <a:pt x="4368800" y="723917"/>
                </a:cubicBezTo>
                <a:cubicBezTo>
                  <a:pt x="4409017" y="666767"/>
                  <a:pt x="4356100" y="749317"/>
                  <a:pt x="4356100" y="749317"/>
                </a:cubicBezTo>
                <a:lnTo>
                  <a:pt x="4368800" y="723917"/>
                </a:lnTo>
                <a:lnTo>
                  <a:pt x="4368800" y="723917"/>
                </a:lnTo>
              </a:path>
            </a:pathLst>
          </a:cu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2762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250EB-C05D-4AA3-ADB4-63200CA12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Recognising wellbeing at work</a:t>
            </a:r>
            <a:endParaRPr lang="en-N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1D6C2-9617-4555-8649-89B357066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sz="4000" dirty="0">
                <a:latin typeface="Arial Rounded MT Bold" charset="0"/>
              </a:rPr>
              <a:t>What do you need to have a really great day at work?</a:t>
            </a:r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76652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orking Well 1">
      <a:dk1>
        <a:srgbClr val="164170"/>
      </a:dk1>
      <a:lt1>
        <a:srgbClr val="FFFFFF"/>
      </a:lt1>
      <a:dk2>
        <a:srgbClr val="44546A"/>
      </a:dk2>
      <a:lt2>
        <a:srgbClr val="E7E6E6"/>
      </a:lt2>
      <a:accent1>
        <a:srgbClr val="B8E1D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rking Well presentation" id="{B785AE75-EF28-5E42-9868-387D273240F5}" vid="{8B42CE9D-0420-E347-80C8-1149E93F80E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Working Well presentation</Template>
  <TotalTime>772</TotalTime>
  <Words>409</Words>
  <Application>Microsoft Office PowerPoint</Application>
  <PresentationFormat>Widescreen</PresentationFormat>
  <Paragraphs>93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Arial Rounded MT Bold</vt:lpstr>
      <vt:lpstr>Calibri</vt:lpstr>
      <vt:lpstr>Wingdings</vt:lpstr>
      <vt:lpstr>Office Theme</vt:lpstr>
      <vt:lpstr>PowerPoint Presentation</vt:lpstr>
      <vt:lpstr>Karakia</vt:lpstr>
      <vt:lpstr>What we’ll cover today</vt:lpstr>
      <vt:lpstr>What makes you feel good?</vt:lpstr>
      <vt:lpstr>Mental health and mental wellbeing</vt:lpstr>
      <vt:lpstr>What we’re aiming for</vt:lpstr>
      <vt:lpstr>The business case</vt:lpstr>
      <vt:lpstr>Resilience model</vt:lpstr>
      <vt:lpstr>Recognising wellbeing at work</vt:lpstr>
      <vt:lpstr>Five Ways to Wellbeing</vt:lpstr>
      <vt:lpstr>Strong relationships with others are an essential part of building resilience and boosting wellbeing.  </vt:lpstr>
      <vt:lpstr>Being curious and seeking out new experiences positively stimulates the brain.</vt:lpstr>
      <vt:lpstr>Being physically active every day is great for our bodies and minds.</vt:lpstr>
      <vt:lpstr>Carrying out acts of kindness, whether small or large, can increase happiness, life satisfaction and general sense of wellbeing.</vt:lpstr>
      <vt:lpstr>Paying more attention to the present moment, to thoughts and feelings and to the world around, can boost our wellbeing.  </vt:lpstr>
      <vt:lpstr>Personal wellbeing plan</vt:lpstr>
      <vt:lpstr>Using the Five Ways at work</vt:lpstr>
      <vt:lpstr>What do you need to have a good day? </vt:lpstr>
      <vt:lpstr>Reviewing workshop goals</vt:lpstr>
      <vt:lpstr>What our workplace offers</vt:lpstr>
      <vt:lpstr>PowerPoint Presentation</vt:lpstr>
      <vt:lpstr>Karakia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Lisa@MentalHealth.local</dc:creator>
  <cp:lastModifiedBy>Yasmin Standfield</cp:lastModifiedBy>
  <cp:revision>49</cp:revision>
  <dcterms:created xsi:type="dcterms:W3CDTF">2018-05-29T23:12:52Z</dcterms:created>
  <dcterms:modified xsi:type="dcterms:W3CDTF">2018-06-07T01:32:46Z</dcterms:modified>
</cp:coreProperties>
</file>